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3"/>
  </p:notesMasterIdLst>
  <p:sldIdLst>
    <p:sldId id="256" r:id="rId5"/>
    <p:sldId id="284" r:id="rId6"/>
    <p:sldId id="285" r:id="rId7"/>
    <p:sldId id="286" r:id="rId8"/>
    <p:sldId id="287" r:id="rId9"/>
    <p:sldId id="288" r:id="rId10"/>
    <p:sldId id="289" r:id="rId11"/>
    <p:sldId id="29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anda Bond" initials="AB" lastIdx="1" clrIdx="0">
    <p:extLst>
      <p:ext uri="{19B8F6BF-5375-455C-9EA6-DF929625EA0E}">
        <p15:presenceInfo xmlns:p15="http://schemas.microsoft.com/office/powerpoint/2012/main" userId="S::amanda.bond@soartech.com::84386e5a-27a0-43ab-a624-25ddfc19592d" providerId="AD"/>
      </p:ext>
    </p:extLst>
  </p:cmAuthor>
  <p:cmAuthor id="2" name="Randolph M. Jones" initials="RMJ" lastIdx="2" clrIdx="1">
    <p:extLst>
      <p:ext uri="{19B8F6BF-5375-455C-9EA6-DF929625EA0E}">
        <p15:presenceInfo xmlns:p15="http://schemas.microsoft.com/office/powerpoint/2012/main" userId="S::rjones@soartech.com::fe485b85-eb72-4bea-b0a2-a0c5309cac0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A4853"/>
    <a:srgbClr val="FFC819"/>
    <a:srgbClr val="D7B328"/>
    <a:srgbClr val="7B8189"/>
    <a:srgbClr val="93989E"/>
    <a:srgbClr val="828B92"/>
    <a:srgbClr val="9AA1A7"/>
    <a:srgbClr val="00596D"/>
    <a:srgbClr val="D7B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94"/>
  </p:normalViewPr>
  <p:slideViewPr>
    <p:cSldViewPr snapToGrid="0">
      <p:cViewPr varScale="1">
        <p:scale>
          <a:sx n="97" d="100"/>
          <a:sy n="97" d="100"/>
        </p:scale>
        <p:origin x="10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28D4C-5859-42C7-95C0-D3471D0F814A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3ADF0-351E-47BC-8C79-48DB4F809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56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612E-5101-426F-A577-B50EC7D4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lvl1pPr>
              <a:defRPr>
                <a:effectLst>
                  <a:outerShdw blurRad="38100" dist="38100" dir="2700000" algn="tl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9002D-D782-4485-BC4A-2B8CE3B67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697413"/>
            <a:ext cx="5737225" cy="1155700"/>
          </a:xfrm>
        </p:spPr>
        <p:txBody>
          <a:bodyPr/>
          <a:lstStyle>
            <a:lvl1pPr>
              <a:defRPr>
                <a:latin typeface="Bahnschrift Light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Line 2</a:t>
            </a:r>
          </a:p>
          <a:p>
            <a:pPr lvl="0"/>
            <a:r>
              <a:rPr lang="en-US"/>
              <a:t>Line 3</a:t>
            </a:r>
          </a:p>
        </p:txBody>
      </p:sp>
    </p:spTree>
    <p:extLst>
      <p:ext uri="{BB962C8B-B14F-4D97-AF65-F5344CB8AC3E}">
        <p14:creationId xmlns:p14="http://schemas.microsoft.com/office/powerpoint/2010/main" val="2011539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7CC844-9095-4369-95FC-0109883013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92310" y="704260"/>
            <a:ext cx="7026032" cy="488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F72EE9E-3A94-4BA5-9419-5D703C718D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83657" y="-72571"/>
            <a:ext cx="9144000" cy="822551"/>
          </a:xfrm>
        </p:spPr>
        <p:txBody>
          <a:bodyPr anchor="b">
            <a:normAutofit/>
          </a:bodyPr>
          <a:lstStyle>
            <a:lvl1pPr algn="ctr">
              <a:defRPr sz="3500">
                <a:solidFill>
                  <a:srgbClr val="FFC819"/>
                </a:solidFill>
                <a:effectLst>
                  <a:outerShdw blurRad="25400" dist="38100" dir="2700000" algn="tl" rotWithShape="0">
                    <a:prstClr val="black">
                      <a:alpha val="7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780D3-5FC6-45C4-9D28-F25A2157FC2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7225" y="822326"/>
            <a:ext cx="11271250" cy="5568596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2200"/>
            </a:lvl2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6E8DF1-18CA-4175-8005-AAE447655AB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415886-3820-4DF3-ACED-98B181A3A239}" type="datetime1">
              <a:rPr lang="en-US" smtClean="0"/>
              <a:t>6/16/2021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C8F4E1-EE1F-45C5-A8F4-4918D32549D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9427A0-681D-4F76-B01C-84A29CB2E2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2E820DC-945F-4810-8547-AFE70CD061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76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612E-5101-426F-A577-B50EC7D430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effectLst>
                  <a:outerShdw blurRad="38100" dist="38100" dir="2700000" algn="tl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9002D-D782-4485-BC4A-2B8CE3B67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697413"/>
            <a:ext cx="5737225" cy="1155700"/>
          </a:xfrm>
        </p:spPr>
        <p:txBody>
          <a:bodyPr/>
          <a:lstStyle>
            <a:lvl1pPr>
              <a:defRPr>
                <a:latin typeface="Bahnschrift Light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Line 2</a:t>
            </a:r>
          </a:p>
          <a:p>
            <a:pPr lvl="0"/>
            <a:r>
              <a:rPr lang="en-US"/>
              <a:t>Line 3</a:t>
            </a:r>
          </a:p>
        </p:txBody>
      </p:sp>
    </p:spTree>
    <p:extLst>
      <p:ext uri="{BB962C8B-B14F-4D97-AF65-F5344CB8AC3E}">
        <p14:creationId xmlns:p14="http://schemas.microsoft.com/office/powerpoint/2010/main" val="47668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A9A05-9E2B-4756-94ED-AAA2E824B5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83657" y="-72571"/>
            <a:ext cx="9144000" cy="822551"/>
          </a:xfrm>
        </p:spPr>
        <p:txBody>
          <a:bodyPr anchor="b">
            <a:normAutofit/>
          </a:bodyPr>
          <a:lstStyle>
            <a:lvl1pPr algn="ctr">
              <a:defRPr sz="3500">
                <a:solidFill>
                  <a:srgbClr val="FFC819"/>
                </a:solidFill>
                <a:effectLst>
                  <a:outerShdw blurRad="25400" dist="38100" dir="2700000" algn="tl" rotWithShape="0">
                    <a:prstClr val="black">
                      <a:alpha val="7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6395E-E4DB-433A-A4D0-1BFF5C555E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92310" y="704260"/>
            <a:ext cx="7026032" cy="4888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C96782-5C33-4122-AB5E-2FB84C03D5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05326" y="1017143"/>
            <a:ext cx="5349875" cy="5373780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2200"/>
            </a:lvl2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BBA078D-6B02-47C0-8F3E-E3AF91F2BD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6125" y="1017143"/>
            <a:ext cx="5349875" cy="5373780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2200"/>
            </a:lvl2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278855-C764-45E6-B3D3-83ACA1827E4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0415886-3820-4DF3-ACED-98B181A3A239}" type="datetime1">
              <a:rPr lang="en-US" smtClean="0"/>
              <a:t>6/16/2021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51736-6C7B-43F0-A8B8-96E3D14EC8D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6F8154-746B-42E8-8C7F-BF839F9F58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2E820DC-945F-4810-8547-AFE70CD061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1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A9A05-9E2B-4756-94ED-AAA2E824B5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83657" y="-72571"/>
            <a:ext cx="9144000" cy="822551"/>
          </a:xfrm>
        </p:spPr>
        <p:txBody>
          <a:bodyPr anchor="b">
            <a:normAutofit/>
          </a:bodyPr>
          <a:lstStyle>
            <a:lvl1pPr algn="ctr">
              <a:defRPr sz="3500">
                <a:solidFill>
                  <a:srgbClr val="FFC819"/>
                </a:solidFill>
                <a:effectLst>
                  <a:outerShdw blurRad="25400" dist="38100" dir="2700000" algn="tl" rotWithShape="0">
                    <a:prstClr val="black">
                      <a:alpha val="7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6395E-E4DB-433A-A4D0-1BFF5C555E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92310" y="704260"/>
            <a:ext cx="7026032" cy="4888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C96782-5C33-4122-AB5E-2FB84C03D5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05325" y="2314946"/>
            <a:ext cx="5349875" cy="3983304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2200"/>
            </a:lvl2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BBA078D-6B02-47C0-8F3E-E3AF91F2BD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6125" y="2314947"/>
            <a:ext cx="5349875" cy="3983303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2200"/>
            </a:lvl2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00420-6062-4964-9FA3-E4E7C6E604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125" y="1190625"/>
            <a:ext cx="5349875" cy="997098"/>
          </a:xfrm>
        </p:spPr>
        <p:txBody>
          <a:bodyPr/>
          <a:lstStyle>
            <a:lvl1pPr>
              <a:defRPr sz="2400" b="1">
                <a:solidFill>
                  <a:schemeClr val="tx2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2200"/>
            </a:lvl2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CF56C63-9A26-4111-957A-A1217289A5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05326" y="1190625"/>
            <a:ext cx="5349875" cy="997098"/>
          </a:xfrm>
        </p:spPr>
        <p:txBody>
          <a:bodyPr/>
          <a:lstStyle>
            <a:lvl1pPr>
              <a:defRPr sz="2400" b="1">
                <a:solidFill>
                  <a:schemeClr val="tx2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2200"/>
            </a:lvl2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A2C4171-33E8-4DE2-B9C3-08225CAB012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0415886-3820-4DF3-ACED-98B181A3A239}" type="datetime1">
              <a:rPr lang="en-US" smtClean="0"/>
              <a:t>6/16/2021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53D249C-4971-4847-AEB0-2AA724C438B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9F107B9-CF6B-479F-9007-96AA14DDB3C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2E820DC-945F-4810-8547-AFE70CD061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967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7CC844-9095-4369-95FC-0109883013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92310" y="704260"/>
            <a:ext cx="7026032" cy="488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F72EE9E-3A94-4BA5-9419-5D703C718D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83657" y="-72571"/>
            <a:ext cx="9144000" cy="822551"/>
          </a:xfrm>
        </p:spPr>
        <p:txBody>
          <a:bodyPr anchor="b">
            <a:normAutofit/>
          </a:bodyPr>
          <a:lstStyle>
            <a:lvl1pPr algn="ctr">
              <a:defRPr sz="3500">
                <a:solidFill>
                  <a:srgbClr val="FFC819"/>
                </a:solidFill>
                <a:effectLst>
                  <a:outerShdw blurRad="25400" dist="38100" dir="2700000" algn="tl" rotWithShape="0">
                    <a:prstClr val="black">
                      <a:alpha val="7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7A2B56-08F9-4D6B-84B5-FC82D64BC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15886-3820-4DF3-ACED-98B181A3A239}" type="datetime1">
              <a:rPr lang="en-US" smtClean="0"/>
              <a:t>6/16/2021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E2D07-FB10-40F5-B471-B9223136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EC354E-668C-4694-9711-D917196B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820DC-945F-4810-8547-AFE70CD061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41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D5245F-C7C3-4111-B959-7DB1B5335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15886-3820-4DF3-ACED-98B181A3A239}" type="datetime1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8EA1E-B12F-4242-934C-57C32CD7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0550C-537B-4203-8C93-12B1C234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820DC-945F-4810-8547-AFE70CD061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7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A9A05-9E2B-4756-94ED-AAA2E824B5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83657" y="-72571"/>
            <a:ext cx="9144000" cy="822551"/>
          </a:xfrm>
        </p:spPr>
        <p:txBody>
          <a:bodyPr anchor="b">
            <a:normAutofit/>
          </a:bodyPr>
          <a:lstStyle>
            <a:lvl1pPr algn="ctr">
              <a:defRPr sz="3500">
                <a:solidFill>
                  <a:srgbClr val="FFC819"/>
                </a:solidFill>
                <a:effectLst>
                  <a:outerShdw blurRad="25400" dist="38100" dir="2700000" algn="tl" rotWithShape="0">
                    <a:prstClr val="black">
                      <a:alpha val="7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703D8-F012-447E-BE34-E6916CE506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2000" y="1178152"/>
            <a:ext cx="5844283" cy="822551"/>
          </a:xfrm>
        </p:spPr>
        <p:txBody>
          <a:bodyPr>
            <a:norm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>
              <a:buNone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content List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6395E-E4DB-433A-A4D0-1BFF5C555E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92310" y="704260"/>
            <a:ext cx="7026032" cy="48889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B1FC1AD-225E-4FEB-8F41-BE96DDDD12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49143" y="1178152"/>
            <a:ext cx="5349875" cy="5217338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2200"/>
            </a:lvl2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A56AB41-905C-4256-BAFE-AACD9E74F0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0415886-3820-4DF3-ACED-98B181A3A239}" type="datetime1">
              <a:rPr lang="en-US" smtClean="0"/>
              <a:t>6/16/2021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D5B9BD0-2EF7-41D3-B6E1-EED3DB1FE1D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8B580-ABD1-4520-813E-6DE7339F08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2E820DC-945F-4810-8547-AFE70CD061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71B6204-D17B-47F1-B027-274F8BA14BD1}"/>
              </a:ext>
            </a:extLst>
          </p:cNvPr>
          <p:cNvSpPr txBox="1">
            <a:spLocks/>
          </p:cNvSpPr>
          <p:nvPr userDrawn="1"/>
        </p:nvSpPr>
        <p:spPr>
          <a:xfrm>
            <a:off x="762000" y="2085700"/>
            <a:ext cx="5844283" cy="4225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content List Title</a:t>
            </a:r>
          </a:p>
          <a:p>
            <a:pPr lvl="1"/>
            <a:r>
              <a:rPr lang="en-US"/>
              <a:t>Click to edit content</a:t>
            </a:r>
          </a:p>
          <a:p>
            <a:pPr lvl="1"/>
            <a:r>
              <a:rPr lang="en-US"/>
              <a:t>Line 2</a:t>
            </a:r>
          </a:p>
          <a:p>
            <a:pPr lvl="1"/>
            <a:endParaRPr lang="en-US"/>
          </a:p>
          <a:p>
            <a:r>
              <a:rPr lang="en-US"/>
              <a:t>Click to edit content List Title</a:t>
            </a:r>
          </a:p>
          <a:p>
            <a:pPr lvl="1"/>
            <a:r>
              <a:rPr lang="en-US"/>
              <a:t>Click to edit content</a:t>
            </a:r>
          </a:p>
          <a:p>
            <a:pPr lvl="1"/>
            <a:r>
              <a:rPr lang="en-US"/>
              <a:t>Line 2</a:t>
            </a:r>
          </a:p>
          <a:p>
            <a:pPr lvl="1"/>
            <a:endParaRPr lang="en-US"/>
          </a:p>
          <a:p>
            <a:r>
              <a:rPr lang="en-US"/>
              <a:t>Click to edit content List Title</a:t>
            </a:r>
          </a:p>
          <a:p>
            <a:pPr lvl="1"/>
            <a:r>
              <a:rPr lang="en-US"/>
              <a:t>Click to edit content</a:t>
            </a:r>
          </a:p>
          <a:p>
            <a:pPr lvl="1"/>
            <a:r>
              <a:rPr lang="en-US"/>
              <a:t>Line 2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89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A9A05-9E2B-4756-94ED-AAA2E824B5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83657" y="-72571"/>
            <a:ext cx="9144000" cy="822551"/>
          </a:xfrm>
        </p:spPr>
        <p:txBody>
          <a:bodyPr anchor="b">
            <a:normAutofit/>
          </a:bodyPr>
          <a:lstStyle>
            <a:lvl1pPr algn="ctr">
              <a:defRPr sz="3500">
                <a:solidFill>
                  <a:srgbClr val="FFC819"/>
                </a:solidFill>
                <a:effectLst>
                  <a:outerShdw blurRad="25400" dist="38100" dir="2700000" algn="tl" rotWithShape="0">
                    <a:prstClr val="black">
                      <a:alpha val="7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703D8-F012-447E-BE34-E6916CE506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2000" y="2172065"/>
            <a:ext cx="5844283" cy="418897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>
              <a:buNone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content List Title</a:t>
            </a:r>
          </a:p>
          <a:p>
            <a:pPr lvl="1"/>
            <a:r>
              <a:rPr lang="en-US"/>
              <a:t>Click to edit content</a:t>
            </a:r>
          </a:p>
          <a:p>
            <a:pPr lvl="1"/>
            <a:r>
              <a:rPr lang="en-US"/>
              <a:t>Line 2</a:t>
            </a:r>
          </a:p>
          <a:p>
            <a:pPr lvl="1"/>
            <a:endParaRPr lang="en-US"/>
          </a:p>
          <a:p>
            <a:r>
              <a:rPr lang="en-US"/>
              <a:t>Click to edit content List Title</a:t>
            </a:r>
          </a:p>
          <a:p>
            <a:pPr lvl="1"/>
            <a:r>
              <a:rPr lang="en-US"/>
              <a:t>Click to edit content</a:t>
            </a:r>
          </a:p>
          <a:p>
            <a:pPr lvl="1"/>
            <a:r>
              <a:rPr lang="en-US"/>
              <a:t>Line 2</a:t>
            </a:r>
          </a:p>
          <a:p>
            <a:pPr lvl="1"/>
            <a:endParaRPr lang="en-US"/>
          </a:p>
          <a:p>
            <a:r>
              <a:rPr lang="en-US"/>
              <a:t>Click to edit content List Title</a:t>
            </a:r>
          </a:p>
          <a:p>
            <a:pPr lvl="1"/>
            <a:r>
              <a:rPr lang="en-US"/>
              <a:t>Click to edit content</a:t>
            </a:r>
          </a:p>
          <a:p>
            <a:pPr lvl="1"/>
            <a:r>
              <a:rPr lang="en-US"/>
              <a:t>Line 2</a:t>
            </a:r>
          </a:p>
          <a:p>
            <a:pPr lvl="1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6395E-E4DB-433A-A4D0-1BFF5C555E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92310" y="704260"/>
            <a:ext cx="7026032" cy="48889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F6906BC-31A6-4CAE-8BB8-CF10784321E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00850" y="1177925"/>
            <a:ext cx="5219700" cy="5212997"/>
          </a:xfrm>
        </p:spPr>
        <p:txBody>
          <a:bodyPr/>
          <a:lstStyle/>
          <a:p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AA7100-C247-4B24-8461-8FF1F44E6FC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415886-3820-4DF3-ACED-98B181A3A239}" type="datetime1">
              <a:rPr lang="en-US" smtClean="0"/>
              <a:t>6/16/2021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A627A7-1A75-425E-9E12-2B7BEE888DE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EAF303E-C050-447E-B0FB-A5EAEE04D82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2E820DC-945F-4810-8547-AFE70CD061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87581-7266-46AE-BFE0-A3EEC98098D8}"/>
              </a:ext>
            </a:extLst>
          </p:cNvPr>
          <p:cNvSpPr txBox="1">
            <a:spLocks/>
          </p:cNvSpPr>
          <p:nvPr userDrawn="1"/>
        </p:nvSpPr>
        <p:spPr>
          <a:xfrm>
            <a:off x="762000" y="1334510"/>
            <a:ext cx="5844283" cy="794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/>
              <a:t>Click to edit content List Title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84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28D5B7-83CF-4BBD-B081-4D36FBAC4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2303"/>
            <a:ext cx="573677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F95DF-6002-415E-AA06-093EA0051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697866"/>
            <a:ext cx="5736771" cy="1158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</a:t>
            </a:r>
          </a:p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9B146-F5CA-4325-A29C-CA2E151A4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43104" y="6404471"/>
            <a:ext cx="9597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15886-3820-4DF3-ACED-98B181A3A239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5E723-A172-4E63-A48C-8F1FB05C4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9007" y="640447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0AEA5-3642-427C-86BE-0CB8141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94090"/>
            <a:ext cx="3845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2E820DC-945F-4810-8547-AFE70CD061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96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1" r:id="rId2"/>
    <p:sldLayoutId id="2147483658" r:id="rId3"/>
    <p:sldLayoutId id="2147483659" r:id="rId4"/>
    <p:sldLayoutId id="2147483662" r:id="rId5"/>
    <p:sldLayoutId id="2147483657" r:id="rId6"/>
    <p:sldLayoutId id="2147483655" r:id="rId7"/>
    <p:sldLayoutId id="2147483649" r:id="rId8"/>
    <p:sldLayoutId id="2147483660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D7B329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6BB16-D631-4706-A229-D6E5F8208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7478"/>
            <a:ext cx="8743950" cy="1325563"/>
          </a:xfrm>
        </p:spPr>
        <p:txBody>
          <a:bodyPr>
            <a:normAutofit/>
          </a:bodyPr>
          <a:lstStyle/>
          <a:p>
            <a:r>
              <a:rPr lang="en-US" dirty="0"/>
              <a:t>F-WASP Update:</a:t>
            </a:r>
            <a:br>
              <a:rPr lang="en-US" dirty="0"/>
            </a:br>
            <a:r>
              <a:rPr lang="en-US" dirty="0"/>
              <a:t>Fixed-Wing Autonomous Synthetic Pilot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E4D97-57B6-4903-8D72-5DFD7C6B49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Soar Workshop, 2021-06-15</a:t>
            </a:r>
          </a:p>
          <a:p>
            <a:r>
              <a:rPr lang="en-US" dirty="0"/>
              <a:t>Randolph M. Jones</a:t>
            </a:r>
          </a:p>
          <a:p>
            <a:r>
              <a:rPr lang="en-US" dirty="0"/>
              <a:t>rjones@soartech.com</a:t>
            </a:r>
          </a:p>
        </p:txBody>
      </p:sp>
    </p:spTree>
    <p:extLst>
      <p:ext uri="{BB962C8B-B14F-4D97-AF65-F5344CB8AC3E}">
        <p14:creationId xmlns:p14="http://schemas.microsoft.com/office/powerpoint/2010/main" val="2777462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661D8-3103-4DF6-84B2-6AC78A6523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TacAir-Soar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1814B-B70D-475E-828E-2B709042278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Incremental reimplementation of </a:t>
            </a:r>
            <a:r>
              <a:rPr lang="en-US" dirty="0" err="1"/>
              <a:t>TacAir</a:t>
            </a:r>
            <a:r>
              <a:rPr lang="en-US" dirty="0"/>
              <a:t>-Soar</a:t>
            </a:r>
          </a:p>
          <a:p>
            <a:pPr lvl="1"/>
            <a:r>
              <a:rPr lang="en-US" dirty="0"/>
              <a:t>Soar model that generated behavior to varying levels of fidelity for every US fixed-wing air mission</a:t>
            </a:r>
          </a:p>
          <a:p>
            <a:pPr lvl="1"/>
            <a:r>
              <a:rPr lang="en-US" dirty="0"/>
              <a:t>Designed to serve as a “drop-in replacement” for human role players in training simulations</a:t>
            </a:r>
          </a:p>
          <a:p>
            <a:pPr lvl="1"/>
            <a:r>
              <a:rPr lang="en-US" dirty="0"/>
              <a:t>Areas of particular strength: air-to-air intercepts, close air support, strike packages, coordination in mixed human/system teams, communication</a:t>
            </a:r>
          </a:p>
          <a:p>
            <a:r>
              <a:rPr lang="en-US" dirty="0"/>
              <a:t>Full-spectrum behaviors for blue fixed-wing air missions</a:t>
            </a:r>
          </a:p>
          <a:p>
            <a:pPr lvl="1"/>
            <a:r>
              <a:rPr lang="en-US" dirty="0"/>
              <a:t>Decision making based on situational understanding and least-commitment reasoning</a:t>
            </a:r>
          </a:p>
          <a:p>
            <a:pPr lvl="1"/>
            <a:r>
              <a:rPr lang="en-US" dirty="0"/>
              <a:t>Symbol-level reasoning that supports mixed-team collaboration, communication, directable autonomy, trustable autonomy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EAF46-C965-4F4B-9753-C62C5FD5693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415886-3820-4DF3-ACED-98B181A3A239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D10CE-CE31-461A-BB6F-09438B885E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BB34F-C505-4C75-8E04-A5722AAA7F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2E820DC-945F-4810-8547-AFE70CD061B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1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FB8F-D76C-4FD3-90D5-682AEA305E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a Reimplementation?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61923-2908-401E-928E-CAC084FFBD1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Update the implementation to keep pace with the current version of Soar </a:t>
            </a:r>
          </a:p>
          <a:p>
            <a:pPr lvl="1"/>
            <a:r>
              <a:rPr lang="en-US" dirty="0" err="1"/>
              <a:t>TacAir</a:t>
            </a:r>
            <a:r>
              <a:rPr lang="en-US" dirty="0"/>
              <a:t>-Soar worked in Soar 6 and 7, but Soar 8 would have required significant changes</a:t>
            </a:r>
          </a:p>
          <a:p>
            <a:r>
              <a:rPr lang="en-US" dirty="0"/>
              <a:t>Use the many lessons we have learned about agent development and knowledge representation from </a:t>
            </a:r>
            <a:r>
              <a:rPr lang="en-US" dirty="0" err="1"/>
              <a:t>TacAir</a:t>
            </a:r>
            <a:r>
              <a:rPr lang="en-US" dirty="0"/>
              <a:t>-Soar and two more decades of experience to create a cleaner and better organized system that will be easier to extend in the future</a:t>
            </a:r>
          </a:p>
          <a:p>
            <a:r>
              <a:rPr lang="en-US" dirty="0"/>
              <a:t>Move to a more data-driven behavior design, so that many behaviors can be configured without having to touch the Soar code</a:t>
            </a:r>
          </a:p>
          <a:p>
            <a:pPr lvl="1"/>
            <a:r>
              <a:rPr lang="en-US" dirty="0"/>
              <a:t>Easier extensibility and configuration of behaviors</a:t>
            </a:r>
          </a:p>
          <a:p>
            <a:pPr lvl="1"/>
            <a:r>
              <a:rPr lang="en-US" dirty="0"/>
              <a:t>Behavior parameterization to improve human-system interaction</a:t>
            </a:r>
          </a:p>
          <a:p>
            <a:pPr lvl="1"/>
            <a:r>
              <a:rPr lang="en-US" dirty="0"/>
              <a:t>Use Soar 9's declarative semantic memory for knowledge management (this part is not yet implemented)</a:t>
            </a:r>
          </a:p>
          <a:p>
            <a:pPr lvl="1"/>
            <a:r>
              <a:rPr lang="en-US" dirty="0"/>
              <a:t>Enforce a cleaner separation between "decision-making processes" (implemented as Soar productions/procedural knowledge) and declarative knowledge</a:t>
            </a:r>
          </a:p>
          <a:p>
            <a:r>
              <a:rPr lang="en-US" dirty="0"/>
              <a:t>Use the RIDL (Reusable Intelligence Declarative Language) package for XML-based implementation of behavior parameters and the agent's goals structure</a:t>
            </a:r>
          </a:p>
          <a:p>
            <a:r>
              <a:rPr lang="en-US" dirty="0"/>
              <a:t>Switch from the "single goal stack" ("Michigan approach") Soar code organization used by </a:t>
            </a:r>
            <a:r>
              <a:rPr lang="en-US" dirty="0" err="1"/>
              <a:t>TacAir</a:t>
            </a:r>
            <a:r>
              <a:rPr lang="en-US" dirty="0"/>
              <a:t>-Soar to the "forest of goals" approach favored at </a:t>
            </a:r>
            <a:r>
              <a:rPr lang="en-US" dirty="0" err="1"/>
              <a:t>SoarTech</a:t>
            </a:r>
            <a:endParaRPr lang="en-US" dirty="0"/>
          </a:p>
          <a:p>
            <a:pPr lvl="1"/>
            <a:r>
              <a:rPr lang="en-US" dirty="0"/>
              <a:t>Improves the ability to structure multi-tasking and interacting goals</a:t>
            </a:r>
          </a:p>
          <a:p>
            <a:r>
              <a:rPr lang="en-US" dirty="0"/>
              <a:t>Keep the code "safe" from an export-control perspective</a:t>
            </a:r>
          </a:p>
          <a:p>
            <a:pPr lvl="1"/>
            <a:r>
              <a:rPr lang="en-US" dirty="0"/>
              <a:t>To the extent possible, base behaviors and tactics on publicly available materials</a:t>
            </a:r>
          </a:p>
          <a:p>
            <a:pPr lvl="1"/>
            <a:r>
              <a:rPr lang="en-US" dirty="0"/>
              <a:t>If necessary, implement any behaviors that might be export-controlled by separable libraries that are triggered by configuration parameters</a:t>
            </a:r>
          </a:p>
          <a:p>
            <a:r>
              <a:rPr lang="en-US" dirty="0"/>
              <a:t>Beyond </a:t>
            </a:r>
            <a:r>
              <a:rPr lang="en-US" dirty="0" err="1"/>
              <a:t>TacAir</a:t>
            </a:r>
            <a:r>
              <a:rPr lang="en-US" dirty="0"/>
              <a:t>-Soar</a:t>
            </a:r>
          </a:p>
          <a:p>
            <a:pPr lvl="1"/>
            <a:r>
              <a:rPr lang="en-US" dirty="0"/>
              <a:t>Update tactical knowledge, sensors, weapons systems to the 21</a:t>
            </a:r>
            <a:r>
              <a:rPr lang="en-US" baseline="30000" dirty="0"/>
              <a:t>st</a:t>
            </a:r>
            <a:r>
              <a:rPr lang="en-US" dirty="0"/>
              <a:t> century</a:t>
            </a:r>
          </a:p>
          <a:p>
            <a:pPr lvl="1"/>
            <a:r>
              <a:rPr lang="en-US" dirty="0"/>
              <a:t>Shift in focus from “human role-player replacement” to “drone intelligent controller”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FD886-6CAB-4A82-AA80-3218CBC47A5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415886-3820-4DF3-ACED-98B181A3A239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57680-ED67-497E-B525-D6B30D9158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3D673-97D9-4C5E-A3E9-F93DE2793F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2E820DC-945F-4810-8547-AFE70CD061B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27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020AE-0E19-495E-B277-CE4CCF3D23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Development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63C46-3091-4A75-9B8F-4F400680900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Manual knowledge acquisition, knowledge engineering, knowledge authoring</a:t>
            </a:r>
          </a:p>
          <a:p>
            <a:r>
              <a:rPr lang="en-US" dirty="0"/>
              <a:t>Focus on combining strengths of cognitive systems and software engineering</a:t>
            </a:r>
          </a:p>
          <a:p>
            <a:pPr lvl="1"/>
            <a:r>
              <a:rPr lang="en-US" dirty="0"/>
              <a:t>Modularity</a:t>
            </a:r>
          </a:p>
          <a:p>
            <a:pPr lvl="1"/>
            <a:r>
              <a:rPr lang="en-US" dirty="0"/>
              <a:t>Knowledge reuse</a:t>
            </a:r>
          </a:p>
          <a:p>
            <a:pPr lvl="1"/>
            <a:r>
              <a:rPr lang="en-US" dirty="0"/>
              <a:t>Data-driven configurability</a:t>
            </a:r>
          </a:p>
          <a:p>
            <a:pPr lvl="1"/>
            <a:r>
              <a:rPr lang="en-US" dirty="0"/>
              <a:t>Behaviors that emerge from modular “first principles”</a:t>
            </a:r>
          </a:p>
          <a:p>
            <a:r>
              <a:rPr lang="en-US" dirty="0"/>
              <a:t>Use the RIDL package for a declarative representation of the goal hierarchy</a:t>
            </a:r>
          </a:p>
          <a:p>
            <a:pPr lvl="1"/>
            <a:r>
              <a:rPr lang="en-US" dirty="0"/>
              <a:t>Goals, parameters, subgoal relationships, activation/achievement conditions all represented in an XML file</a:t>
            </a:r>
          </a:p>
          <a:p>
            <a:pPr lvl="1"/>
            <a:r>
              <a:rPr lang="en-US" dirty="0"/>
              <a:t>Reusable interpreter written in Soar</a:t>
            </a:r>
          </a:p>
          <a:p>
            <a:r>
              <a:rPr lang="en-US" dirty="0"/>
              <a:t>“Forest of goals” representation approach</a:t>
            </a:r>
          </a:p>
          <a:p>
            <a:pPr lvl="1"/>
            <a:r>
              <a:rPr lang="en-US" dirty="0"/>
              <a:t>Allows interleaving of reasoning about multiple goals simultaneously</a:t>
            </a:r>
          </a:p>
          <a:p>
            <a:r>
              <a:rPr lang="en-US" dirty="0"/>
              <a:t>Some Randy-idiosyncratic Soar design and implementation patterns</a:t>
            </a:r>
          </a:p>
          <a:p>
            <a:pPr lvl="1"/>
            <a:r>
              <a:rPr lang="en-US" dirty="0"/>
              <a:t>E.g., liberal use of the :o-support flag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DFB95-E3BF-4BE1-8333-D1A71627245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415886-3820-4DF3-ACED-98B181A3A239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1A889-06BC-4610-A2C4-58B7613A22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85541-8E29-48EE-BD26-939126F6800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2E820DC-945F-4810-8547-AFE70CD061B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15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6C71-A1CF-496F-A027-A53D18F43F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E40E9-CB15-489C-9167-051D73F0CB4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Behaviors migrated from </a:t>
            </a:r>
            <a:r>
              <a:rPr lang="en-US" dirty="0" err="1"/>
              <a:t>TacAir</a:t>
            </a:r>
            <a:r>
              <a:rPr lang="en-US" dirty="0"/>
              <a:t>-Soar</a:t>
            </a:r>
          </a:p>
          <a:p>
            <a:pPr lvl="1"/>
            <a:r>
              <a:rPr lang="en-US" dirty="0"/>
              <a:t>Basics of situational understanding and management of sensed contacts</a:t>
            </a:r>
          </a:p>
          <a:p>
            <a:pPr lvl="1"/>
            <a:r>
              <a:rPr lang="en-US" dirty="0"/>
              <a:t>Route and waypoint navigation</a:t>
            </a:r>
          </a:p>
          <a:p>
            <a:pPr lvl="1"/>
            <a:r>
              <a:rPr lang="en-US" dirty="0"/>
              <a:t>Formation flying</a:t>
            </a:r>
          </a:p>
          <a:p>
            <a:pPr lvl="1"/>
            <a:r>
              <a:rPr lang="en-US" dirty="0"/>
              <a:t>4-ship and 2-ship command hierarchies</a:t>
            </a:r>
          </a:p>
          <a:p>
            <a:pPr lvl="1"/>
            <a:r>
              <a:rPr lang="en-US" dirty="0"/>
              <a:t>Semi-natural-language inter-agent communication</a:t>
            </a:r>
          </a:p>
          <a:p>
            <a:pPr lvl="1"/>
            <a:r>
              <a:rPr lang="en-US" dirty="0"/>
              <a:t>Air-to-air intercepts</a:t>
            </a:r>
          </a:p>
          <a:p>
            <a:pPr lvl="2"/>
            <a:r>
              <a:rPr lang="en-US" dirty="0"/>
              <a:t>Commit criteria, drop-criteria, targeting and sorting, weapons employment</a:t>
            </a:r>
          </a:p>
          <a:p>
            <a:pPr lvl="1"/>
            <a:r>
              <a:rPr lang="en-US" dirty="0"/>
              <a:t>Very simple air-to-ground attacks and recon</a:t>
            </a:r>
          </a:p>
          <a:p>
            <a:r>
              <a:rPr lang="en-US" dirty="0"/>
              <a:t>Beyond </a:t>
            </a:r>
            <a:r>
              <a:rPr lang="en-US" dirty="0" err="1"/>
              <a:t>TacAir</a:t>
            </a:r>
            <a:r>
              <a:rPr lang="en-US" dirty="0"/>
              <a:t>-Soar</a:t>
            </a:r>
          </a:p>
          <a:p>
            <a:pPr lvl="1"/>
            <a:r>
              <a:rPr lang="en-US" dirty="0"/>
              <a:t>Taxi/Takeoff behavior</a:t>
            </a:r>
          </a:p>
          <a:p>
            <a:pPr lvl="1"/>
            <a:r>
              <a:rPr lang="en-US" dirty="0"/>
              <a:t>Drone-centric, semi-independent command groups</a:t>
            </a:r>
          </a:p>
          <a:p>
            <a:pPr lvl="1"/>
            <a:r>
              <a:rPr lang="en-US" dirty="0"/>
              <a:t>External services for planning- and scheduling-oriented tasks</a:t>
            </a:r>
          </a:p>
          <a:p>
            <a:pPr lvl="1"/>
            <a:r>
              <a:rPr lang="en-US" dirty="0"/>
              <a:t>Message-based API for much easier integration with external systems (simulators and actual aircraft hardware)</a:t>
            </a:r>
          </a:p>
          <a:p>
            <a:pPr lvl="1"/>
            <a:r>
              <a:rPr lang="en-US" dirty="0"/>
              <a:t>Rudimentary graphical goal display that reuses the RIDL goal representation</a:t>
            </a:r>
          </a:p>
          <a:p>
            <a:pPr lvl="1"/>
            <a:r>
              <a:rPr lang="en-US" dirty="0"/>
              <a:t>Liberal use of XML and JSON files for mission and behavior configuration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BD72E-AAC7-446D-BEC5-22D4C21967D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415886-3820-4DF3-ACED-98B181A3A239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ADBA1-8F58-4E5B-A673-5AD03751AED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22C01-BDFD-497A-A199-5376178A3B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2E820DC-945F-4810-8547-AFE70CD061B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75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67D92-3219-41B5-B035-58E94223C9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F-WASP BARCAP Demo with Goal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E792F-1B95-4CCA-AC98-41DE6FAE1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15886-3820-4DF3-ACED-98B181A3A239}" type="datetime1">
              <a:rPr lang="en-US" smtClean="0"/>
              <a:t>6/16/2021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85B7B-D448-4668-9D1F-FFCA7D27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F08210-BE36-4EF4-A427-8C523062D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820DC-945F-4810-8547-AFE70CD061B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fwasp-barcap-4x-speed">
            <a:hlinkClick r:id="" action="ppaction://media"/>
            <a:extLst>
              <a:ext uri="{FF2B5EF4-FFF2-40B4-BE49-F238E27FC236}">
                <a16:creationId xmlns:a16="http://schemas.microsoft.com/office/drawing/2014/main" id="{64B2202C-DF8A-4FCC-A4B1-931FE3B805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0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D78FD9C-4DA6-4BF6-A61F-2763B998D1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Current System Architecture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F1FAC6-360F-4624-8163-1F69ED631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15886-3820-4DF3-ACED-98B181A3A239}" type="datetime1">
              <a:rPr lang="en-US" smtClean="0"/>
              <a:t>6/16/2021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C010CF-BD79-4484-B771-C2D618D35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B5EF7-C0A0-46D7-B427-B9703EF11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820DC-945F-4810-8547-AFE70CD061B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DBD96-685F-4434-9D37-35E4A68A2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72" y="991159"/>
            <a:ext cx="11243310" cy="540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2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37ABE-E341-4C3C-873C-A4ECF8B5DF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A4E5D-5261-4FE2-9390-125B210B023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Nuggets of gold</a:t>
            </a:r>
          </a:p>
          <a:p>
            <a:pPr lvl="1"/>
            <a:r>
              <a:rPr lang="en-US" dirty="0"/>
              <a:t>TacAir-Soar’s legacy lives on</a:t>
            </a:r>
          </a:p>
          <a:p>
            <a:pPr lvl="1"/>
            <a:r>
              <a:rPr lang="en-US" dirty="0"/>
              <a:t>F-WASP is satisfying a number of goals beyond TacAir-Soar’s</a:t>
            </a:r>
          </a:p>
          <a:p>
            <a:pPr lvl="1"/>
            <a:r>
              <a:rPr lang="en-US" dirty="0"/>
              <a:t>F-WASP development is being actively funded</a:t>
            </a:r>
          </a:p>
          <a:p>
            <a:pPr lvl="1"/>
            <a:r>
              <a:rPr lang="en-US" dirty="0"/>
              <a:t>F-WASP is going places TacAir-Soar never dreamed, in terms of architecture are application</a:t>
            </a:r>
          </a:p>
          <a:p>
            <a:pPr lvl="1"/>
            <a:r>
              <a:rPr lang="en-US" dirty="0"/>
              <a:t>F-WASP has caused and/or uses the development of several related tools that are reusable for other Soar agents</a:t>
            </a:r>
          </a:p>
          <a:p>
            <a:pPr lvl="1"/>
            <a:endParaRPr lang="en-US" dirty="0"/>
          </a:p>
          <a:p>
            <a:r>
              <a:rPr lang="en-US" dirty="0"/>
              <a:t>Lumps of coal</a:t>
            </a:r>
          </a:p>
          <a:p>
            <a:pPr lvl="1"/>
            <a:r>
              <a:rPr lang="en-US" dirty="0"/>
              <a:t>F-WASP does not yet come close to replicating all of TacAir-Soar</a:t>
            </a:r>
          </a:p>
          <a:p>
            <a:pPr lvl="1"/>
            <a:r>
              <a:rPr lang="en-US" dirty="0"/>
              <a:t>F-WASP development is unfortunately incremental by necessity</a:t>
            </a:r>
          </a:p>
          <a:p>
            <a:pPr lvl="1"/>
            <a:r>
              <a:rPr lang="en-US" dirty="0"/>
              <a:t>We have a lot more ideas than we have time to implement them</a:t>
            </a:r>
          </a:p>
          <a:p>
            <a:pPr lvl="1"/>
            <a:r>
              <a:rPr lang="en-US" dirty="0"/>
              <a:t>There are still many problems for which we have not yet identified the best solutions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710A1-DB1D-4B0F-9603-152C28FC0BD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415886-3820-4DF3-ACED-98B181A3A239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2DEE9-EFAE-4CC4-8A54-AEF9338C0D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FF588-E097-40CD-B3EA-49B986720F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2E820DC-945F-4810-8547-AFE70CD061B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98516"/>
      </p:ext>
    </p:extLst>
  </p:cSld>
  <p:clrMapOvr>
    <a:masterClrMapping/>
  </p:clrMapOvr>
</p:sld>
</file>

<file path=ppt/theme/theme1.xml><?xml version="1.0" encoding="utf-8"?>
<a:theme xmlns:a="http://schemas.openxmlformats.org/drawingml/2006/main" name="SoarTech_01">
  <a:themeElements>
    <a:clrScheme name="Custom 1">
      <a:dk1>
        <a:srgbClr val="44546A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6A3BA9EE146E4A8840EFB793615DBE" ma:contentTypeVersion="9" ma:contentTypeDescription="Create a new document." ma:contentTypeScope="" ma:versionID="55d6286c5776284fa806d3a11e7c464a">
  <xsd:schema xmlns:xsd="http://www.w3.org/2001/XMLSchema" xmlns:xs="http://www.w3.org/2001/XMLSchema" xmlns:p="http://schemas.microsoft.com/office/2006/metadata/properties" xmlns:ns2="8f337a5c-1976-4e0c-a0e2-836522b3c334" xmlns:ns3="21b2c656-5651-430e-8465-35c9e30c3aca" targetNamespace="http://schemas.microsoft.com/office/2006/metadata/properties" ma:root="true" ma:fieldsID="3c395d38ea7b8d82f101d5ceaf337800" ns2:_="" ns3:_="">
    <xsd:import namespace="8f337a5c-1976-4e0c-a0e2-836522b3c334"/>
    <xsd:import namespace="21b2c656-5651-430e-8465-35c9e30c3a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337a5c-1976-4e0c-a0e2-836522b3c3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b2c656-5651-430e-8465-35c9e30c3ac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EA5A0C-1F6F-4B6A-A99D-E840FBC56EF2}">
  <ds:schemaRefs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2006/metadata/properties"/>
    <ds:schemaRef ds:uri="http://purl.org/dc/elements/1.1/"/>
    <ds:schemaRef ds:uri="21b2c656-5651-430e-8465-35c9e30c3aca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8f337a5c-1976-4e0c-a0e2-836522b3c334"/>
  </ds:schemaRefs>
</ds:datastoreItem>
</file>

<file path=customXml/itemProps2.xml><?xml version="1.0" encoding="utf-8"?>
<ds:datastoreItem xmlns:ds="http://schemas.openxmlformats.org/officeDocument/2006/customXml" ds:itemID="{4F31023B-E549-4438-8929-37FEBE79B8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337a5c-1976-4e0c-a0e2-836522b3c334"/>
    <ds:schemaRef ds:uri="21b2c656-5651-430e-8465-35c9e30c3a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D25303-0AEB-4502-A0B4-8F58269A01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10685</TotalTime>
  <Words>720</Words>
  <Application>Microsoft Office PowerPoint</Application>
  <PresentationFormat>Widescreen</PresentationFormat>
  <Paragraphs>90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Bahnschrift Light</vt:lpstr>
      <vt:lpstr>Calibri</vt:lpstr>
      <vt:lpstr>SoarTech_01</vt:lpstr>
      <vt:lpstr>F-WASP Update: Fixed-Wing Autonomous Synthetic Pilot</vt:lpstr>
      <vt:lpstr>TacAir-Soar</vt:lpstr>
      <vt:lpstr>Why a Reimplementation?</vt:lpstr>
      <vt:lpstr>Development Approach</vt:lpstr>
      <vt:lpstr>Current Status</vt:lpstr>
      <vt:lpstr>F-WASP BARCAP Demo with Goal Display</vt:lpstr>
      <vt:lpstr>Current System Architecture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STIT #1 Officelicense 01</dc:creator>
  <cp:lastModifiedBy>Randolph Jones</cp:lastModifiedBy>
  <cp:revision>21</cp:revision>
  <dcterms:created xsi:type="dcterms:W3CDTF">2019-09-12T18:50:30Z</dcterms:created>
  <dcterms:modified xsi:type="dcterms:W3CDTF">2021-06-17T12:10:02Z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0x0101009A6A3BA9EE146E4A8840EFB793615DBE</vt:lpwstr>
  </property>
</Properties>
</file>